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1"/>
  </p:notesMasterIdLst>
  <p:sldIdLst>
    <p:sldId id="309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722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/>
              <a:t>My background – over 25 years of commercial Property and Casualty insurance experience, specializing in marketing, product development, and the utilization of client-facing technologies.</a:t>
            </a:r>
          </a:p>
          <a:p>
            <a:endParaRPr lang="en-US" sz="1600" dirty="0"/>
          </a:p>
          <a:p>
            <a:r>
              <a:rPr lang="en-US" sz="1600" dirty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Name | Title</a:t>
            </a:r>
          </a:p>
          <a:p>
            <a:pPr lvl="1"/>
            <a:r>
              <a:rPr lang="en-US" dirty="0"/>
              <a:t>Arthur J. Gallagher &amp; Co.</a:t>
            </a:r>
          </a:p>
          <a:p>
            <a:pPr lvl="1"/>
            <a:r>
              <a:rPr lang="en-US" dirty="0"/>
              <a:t>000.000.0000 Main</a:t>
            </a:r>
          </a:p>
          <a:p>
            <a:pPr lvl="1"/>
            <a:r>
              <a:rPr lang="en-US" dirty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67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0A1F-8B0B-4827-9E66-F0A2ADE658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875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Name | Title</a:t>
            </a:r>
          </a:p>
          <a:p>
            <a:pPr lvl="1"/>
            <a:r>
              <a:rPr lang="en-US" dirty="0"/>
              <a:t>Arthur J. Gallagher &amp; Co.</a:t>
            </a:r>
          </a:p>
          <a:p>
            <a:pPr lvl="1"/>
            <a:r>
              <a:rPr lang="en-US" dirty="0"/>
              <a:t>000.000.0000 Main</a:t>
            </a:r>
          </a:p>
          <a:p>
            <a:pPr lvl="1"/>
            <a:r>
              <a:rPr lang="en-US" dirty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>
                <a:solidFill>
                  <a:srgbClr val="FFFFFF">
                    <a:lumMod val="75000"/>
                  </a:srgbClr>
                </a:solidFill>
              </a:rPr>
              <a:t>17GGB______</a:t>
            </a: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300401" y="3970762"/>
            <a:ext cx="5485689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/>
              <a:t>Preventing Heat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Illnesses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" y="5254530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167467"/>
            <a:ext cx="11054080" cy="6502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/>
              <a:t>Heat Exhaustion - Treatment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Do not leave the person alone.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Move to a cool place to rest.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Drink water or electrolyte fluids.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Treat for shock, if necessary.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If unconscious, fails to recover rapidly, has  other injuries, or has a history of medical problems, seek medical attention.</a:t>
            </a:r>
          </a:p>
        </p:txBody>
      </p:sp>
    </p:spTree>
    <p:extLst>
      <p:ext uri="{BB962C8B-B14F-4D97-AF65-F5344CB8AC3E}">
        <p14:creationId xmlns:p14="http://schemas.microsoft.com/office/powerpoint/2010/main" val="2790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866987" y="2808675"/>
            <a:ext cx="11054080" cy="6394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Stroke - Cause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Severe and sometimes fatal condition resulting from the failure of the body to regulate its core temperature.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The body’s normal cooling mechanisms stop functioning, </a:t>
            </a:r>
            <a:r>
              <a:rPr lang="en-US" altLang="en-US" sz="3982" b="1" u="sng" dirty="0">
                <a:latin typeface="Arial" panose="020B0604020202020204" pitchFamily="34" charset="0"/>
                <a:cs typeface="Arial" panose="020B0604020202020204" pitchFamily="34" charset="0"/>
              </a:rPr>
              <a:t>sweating stops</a:t>
            </a: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True medical emergency requiring immediate medical attention.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89" y="1575163"/>
            <a:ext cx="3425504" cy="21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365826"/>
            <a:ext cx="11415324" cy="6502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Stroke – Symptoms</a:t>
            </a:r>
          </a:p>
          <a:p>
            <a:pPr marL="0" indent="0">
              <a:buNone/>
              <a:defRPr/>
            </a:pPr>
            <a:endParaRPr lang="en-US" sz="1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Stop Sweating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Rapid Pulse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Mental Confusion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Loss of Consciousness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Convulsions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Body Temperature </a:t>
            </a:r>
            <a:r>
              <a:rPr lang="en-US" sz="3982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 105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Hot, dry skin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Can die unless treated promptly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65" y="4241182"/>
            <a:ext cx="3092994" cy="19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975360" y="3163147"/>
            <a:ext cx="11632071" cy="58521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Stroke – Treatment</a:t>
            </a:r>
          </a:p>
          <a:p>
            <a:pPr marL="0" indent="0">
              <a:buNone/>
              <a:defRPr/>
            </a:pPr>
            <a:endParaRPr lang="en-US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Call 911</a:t>
            </a:r>
          </a:p>
          <a:p>
            <a:pPr marL="568951" indent="-320599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 Remove victim to a cool area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Soak clothing with cool water and fan vigorously to increase cooling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Monitor vital signs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13" y="2822259"/>
            <a:ext cx="3501813" cy="22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83920" y="335281"/>
            <a:ext cx="11054080" cy="151722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Prevention Methods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83474" y="1971524"/>
            <a:ext cx="11054080" cy="693589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Acclimatization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Work in pairs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Drink plenty of cool water or electrolyte replacement fluids even if not thirsty. (One small cup every 15-20 minutes)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Be able to recognize early signs &amp; symptoms of heat-induced illness and take appropriate action to prevent serious heat disorders.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Schedule most strenuous work during the coolest times of the day.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39" y="1617377"/>
            <a:ext cx="2144051" cy="194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13" y="0"/>
            <a:ext cx="9322365" cy="1950720"/>
          </a:xfrm>
        </p:spPr>
        <p:txBody>
          <a:bodyPr/>
          <a:lstStyle/>
          <a:p>
            <a:r>
              <a:rPr lang="en-US" altLang="en-US" sz="6827" dirty="0"/>
              <a:t>Prevention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541867" y="2178594"/>
            <a:ext cx="12338110" cy="5357707"/>
          </a:xfrm>
        </p:spPr>
        <p:txBody>
          <a:bodyPr>
            <a:normAutofit/>
          </a:bodyPr>
          <a:lstStyle/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Spend as little time as possible in direct sunlight.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Take frequent breaks in cool, shaded areas.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Wear light, loose fitting, clothing.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Avoid caffeine, which can make the body lose water.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Rotate workers in and out of hot areas if possible.</a:t>
            </a:r>
          </a:p>
          <a:p>
            <a:pPr>
              <a:defRPr/>
            </a:pPr>
            <a:endParaRPr lang="en-US" altLang="en-US" sz="3980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5926"/>
            <a:ext cx="6335324" cy="28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2827" y="216747"/>
            <a:ext cx="11343076" cy="130048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HEAT STRESS</a:t>
            </a: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0" y="1663337"/>
            <a:ext cx="5610578" cy="72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94790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120" y="419947"/>
            <a:ext cx="11054080" cy="1083733"/>
          </a:xfrm>
        </p:spPr>
        <p:txBody>
          <a:bodyPr/>
          <a:lstStyle/>
          <a:p>
            <a:r>
              <a:rPr lang="en-US" altLang="en-US" sz="6258" dirty="0">
                <a:latin typeface="Arial" panose="020B0604020202020204" pitchFamily="34" charset="0"/>
                <a:cs typeface="Arial" panose="020B0604020202020204" pitchFamily="34" charset="0"/>
              </a:rPr>
              <a:t>Contributing Factors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541867" y="1733973"/>
            <a:ext cx="8886613" cy="6068907"/>
          </a:xfrm>
        </p:spPr>
        <p:txBody>
          <a:bodyPr/>
          <a:lstStyle/>
          <a:p>
            <a:pPr marL="483157" indent="-483157">
              <a:defRPr/>
            </a:pP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Radiant Heat</a:t>
            </a: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Air Velocity</a:t>
            </a:r>
          </a:p>
          <a:p>
            <a:pPr>
              <a:buNone/>
              <a:defRPr/>
            </a:pP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sz="3413" dirty="0">
                <a:latin typeface="Arial" panose="020B0604020202020204" pitchFamily="34" charset="0"/>
                <a:cs typeface="Arial" panose="020B0604020202020204" pitchFamily="34" charset="0"/>
              </a:rPr>
              <a:t>Temperature is not the only indicator!!</a:t>
            </a:r>
          </a:p>
          <a:p>
            <a:pPr>
              <a:defRPr/>
            </a:pPr>
            <a:endParaRPr lang="en-US" altLang="en-US" sz="3982" dirty="0">
              <a:latin typeface="FlamencoD" pitchFamily="82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-22578"/>
            <a:ext cx="23842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3163148"/>
            <a:ext cx="2880924" cy="25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-74507"/>
            <a:ext cx="2600960" cy="57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5669281"/>
            <a:ext cx="4985173" cy="41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4080" y="519290"/>
            <a:ext cx="9401387" cy="121468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5689" dirty="0">
                <a:latin typeface="Arial" panose="020B0604020202020204" pitchFamily="34" charset="0"/>
                <a:cs typeface="Arial" panose="020B0604020202020204" pitchFamily="34" charset="0"/>
              </a:rPr>
              <a:t>Contributing Factors – cont’d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2241974"/>
            <a:ext cx="9645227" cy="618856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Personal Factors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3856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Acclimatization – increased tolerance to heat that comes from working in a hot environment for a period of 1-2 weeks.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98" y="2241974"/>
            <a:ext cx="2709333" cy="22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99" y="4716821"/>
            <a:ext cx="2709333" cy="2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13" y="629921"/>
            <a:ext cx="10035823" cy="1991360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8613" y="3337803"/>
            <a:ext cx="11054080" cy="5852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Rash 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Cramps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Exhaustion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Stroke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2492587"/>
            <a:ext cx="4985173" cy="498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107" y="207715"/>
            <a:ext cx="9322365" cy="216746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01040" y="2602249"/>
            <a:ext cx="11054080" cy="6285653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87672" lvl="1" indent="0">
              <a:buNone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Rash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Also known as “Prickly Heat.”</a:t>
            </a:r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Occurs when sweat cannot freely evaporate from the skin and sweat ducts become plugged. This inflammation can cause a red rash.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Can be prevented by wearing clothes that allow sweat to evaporate as well as bathing regularly and drying the skin.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71" y="1962453"/>
            <a:ext cx="3198786" cy="23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275840"/>
            <a:ext cx="11054080" cy="5852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5500" u="sng" dirty="0">
                <a:latin typeface="Arial" panose="020B0604020202020204" pitchFamily="34" charset="0"/>
                <a:cs typeface="Arial" panose="020B0604020202020204" pitchFamily="34" charset="0"/>
              </a:rPr>
              <a:t>Heat Cramps</a:t>
            </a:r>
          </a:p>
          <a:p>
            <a:pPr marL="408652" indent="-408652">
              <a:lnSpc>
                <a:spcPct val="150000"/>
              </a:lnSpc>
              <a:spcAft>
                <a:spcPts val="853"/>
              </a:spcAft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Cramps in the arms, legs, or abdomen</a:t>
            </a:r>
          </a:p>
          <a:p>
            <a:pPr marL="408652" indent="-408652">
              <a:lnSpc>
                <a:spcPct val="110000"/>
              </a:lnSpc>
              <a:spcBef>
                <a:spcPts val="0"/>
              </a:spcBef>
              <a:spcAft>
                <a:spcPts val="853"/>
              </a:spcAft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Occur in individuals who sweat profusely then drink large quantities of water, but do not adequately replace the body’s salt loss.</a:t>
            </a:r>
          </a:p>
          <a:p>
            <a:pPr marL="408652" indent="-408652">
              <a:spcBef>
                <a:spcPts val="853"/>
              </a:spcBef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To prevent, ensure that salts are replaced during and after heavy sweating.</a:t>
            </a:r>
          </a:p>
          <a:p>
            <a:pPr>
              <a:buNone/>
              <a:defRPr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90" y="7450666"/>
            <a:ext cx="293121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300480"/>
          </a:xfrm>
        </p:spPr>
        <p:txBody>
          <a:bodyPr/>
          <a:lstStyle/>
          <a:p>
            <a:pPr>
              <a:tabLst>
                <a:tab pos="657004" algn="l"/>
              </a:tabLst>
            </a:pPr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975360" y="2384214"/>
            <a:ext cx="11054080" cy="628565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Exhaustion – Cause</a:t>
            </a:r>
          </a:p>
          <a:p>
            <a:pPr marL="0" indent="0">
              <a:buNone/>
              <a:defRPr/>
            </a:pPr>
            <a:endParaRPr lang="en-US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Mild form of shock caused when the circulatory system begins to fail as a result of the body’s inadequate effort to give off excessive heat.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Although not an immediate threat to life, if not properly treated, could evolve into heat stroke.</a:t>
            </a:r>
          </a:p>
        </p:txBody>
      </p:sp>
    </p:spTree>
    <p:extLst>
      <p:ext uri="{BB962C8B-B14F-4D97-AF65-F5344CB8AC3E}">
        <p14:creationId xmlns:p14="http://schemas.microsoft.com/office/powerpoint/2010/main" val="2556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975360" y="2275840"/>
            <a:ext cx="12029440" cy="6394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Exhaustion – Symptoms</a:t>
            </a:r>
          </a:p>
          <a:p>
            <a:pPr marL="0" indent="0">
              <a:buNone/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Skin is clammy and moist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Extreme weakness or fatigue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Complexion pale or flushed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Body temperature normal or slightly elevated</a:t>
            </a:r>
          </a:p>
        </p:txBody>
      </p:sp>
    </p:spTree>
    <p:extLst>
      <p:ext uri="{BB962C8B-B14F-4D97-AF65-F5344CB8AC3E}">
        <p14:creationId xmlns:p14="http://schemas.microsoft.com/office/powerpoint/2010/main" val="38832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629</Words>
  <Application>Microsoft Office PowerPoint</Application>
  <PresentationFormat>Custom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FlamencoD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HEAT STRESS</vt:lpstr>
      <vt:lpstr>Contributing Factors</vt:lpstr>
      <vt:lpstr>Contributing Factors – cont’d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Prevention Methods</vt:lpstr>
      <vt:lpstr>Prevention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Charlene Abbott</cp:lastModifiedBy>
  <cp:revision>295</cp:revision>
  <cp:lastPrinted>2018-07-31T13:11:46Z</cp:lastPrinted>
  <dcterms:modified xsi:type="dcterms:W3CDTF">2023-03-27T21:33:29Z</dcterms:modified>
</cp:coreProperties>
</file>